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7" r:id="rId12"/>
    <p:sldId id="271" r:id="rId13"/>
    <p:sldId id="268" r:id="rId14"/>
    <p:sldId id="269" r:id="rId15"/>
    <p:sldId id="270" r:id="rId16"/>
    <p:sldId id="266" r:id="rId17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5210" autoAdjust="0"/>
  </p:normalViewPr>
  <p:slideViewPr>
    <p:cSldViewPr>
      <p:cViewPr varScale="1">
        <p:scale>
          <a:sx n="46" d="100"/>
          <a:sy n="46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7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DA0ED-6A97-4CBB-9046-0CE4844C18FD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80DBB-F3DF-443D-BE8A-14FB6F9B510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37623-6ADC-4F20-A180-B923423DC7E1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86E1C-95AF-484B-8253-98B01E6D83F0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10</a:t>
            </a:fld>
            <a:endParaRPr lang="hu-H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11</a:t>
            </a:fld>
            <a:endParaRPr lang="hu-H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12</a:t>
            </a:fld>
            <a:endParaRPr lang="hu-H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13</a:t>
            </a:fld>
            <a:endParaRPr lang="hu-H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14</a:t>
            </a:fld>
            <a:endParaRPr lang="hu-H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15</a:t>
            </a:fld>
            <a:endParaRPr lang="hu-H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16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világ legrövidebb alkotmánya</a:t>
            </a:r>
          </a:p>
          <a:p>
            <a:r>
              <a:rPr lang="hu-HU" dirty="0" smtClean="0"/>
              <a:t>Tartalma: semmi hatalmat senkinek</a:t>
            </a:r>
          </a:p>
          <a:p>
            <a:r>
              <a:rPr lang="hu-HU" dirty="0" smtClean="0"/>
              <a:t>Mit jelent ez? Olyan együttélést, ahol nincsen</a:t>
            </a:r>
            <a:r>
              <a:rPr lang="hu-HU" baseline="0" dirty="0" smtClean="0"/>
              <a:t> állam, nincsenek szabályok.</a:t>
            </a:r>
          </a:p>
          <a:p>
            <a:r>
              <a:rPr lang="hu-HU" baseline="0" dirty="0" smtClean="0"/>
              <a:t>Egy szabály mégis van: hogy nincs szabály. Ez tehát mindennek az alapja.</a:t>
            </a:r>
          </a:p>
          <a:p>
            <a:endParaRPr lang="hu-HU" dirty="0" smtClean="0"/>
          </a:p>
          <a:p>
            <a:r>
              <a:rPr lang="hu-HU" dirty="0" smtClean="0"/>
              <a:t>Hobbes</a:t>
            </a:r>
            <a:r>
              <a:rPr lang="hu-HU" baseline="0" dirty="0" smtClean="0"/>
              <a:t> nevű angol filozófus azt mondta, hogy az anarchia = </a:t>
            </a:r>
            <a:r>
              <a:rPr lang="hu-HU" baseline="0" dirty="0" err="1" smtClean="0"/>
              <a:t>bellum</a:t>
            </a:r>
            <a:r>
              <a:rPr lang="hu-HU" baseline="0" dirty="0" smtClean="0"/>
              <a:t> </a:t>
            </a:r>
            <a:r>
              <a:rPr lang="hu-HU" baseline="0" dirty="0" err="1" smtClean="0"/>
              <a:t>omnium</a:t>
            </a:r>
            <a:r>
              <a:rPr lang="hu-HU" baseline="0" dirty="0" smtClean="0"/>
              <a:t> </a:t>
            </a:r>
            <a:r>
              <a:rPr lang="hu-HU" baseline="0" dirty="0" err="1" smtClean="0"/>
              <a:t>contra</a:t>
            </a:r>
            <a:r>
              <a:rPr lang="hu-HU" baseline="0" dirty="0" smtClean="0"/>
              <a:t> </a:t>
            </a:r>
            <a:r>
              <a:rPr lang="hu-HU" baseline="0" dirty="0" err="1" smtClean="0"/>
              <a:t>omnes</a:t>
            </a:r>
            <a:endParaRPr lang="hu-HU" baseline="0" dirty="0" smtClean="0"/>
          </a:p>
          <a:p>
            <a:r>
              <a:rPr lang="hu-HU" baseline="0" dirty="0" smtClean="0"/>
              <a:t>Erős központi kormányzat, egy szörny, egy leviatán kell</a:t>
            </a:r>
            <a:endParaRPr lang="hu-HU" dirty="0" smtClean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Magna charta</a:t>
            </a:r>
          </a:p>
          <a:p>
            <a:r>
              <a:rPr lang="hu-HU" dirty="0" smtClean="0"/>
              <a:t>US:</a:t>
            </a:r>
            <a:r>
              <a:rPr lang="hu-HU" baseline="0" dirty="0" smtClean="0"/>
              <a:t> 1787</a:t>
            </a:r>
          </a:p>
          <a:p>
            <a:r>
              <a:rPr lang="hu-HU" baseline="0" dirty="0" smtClean="0"/>
              <a:t>Sztálini alkotmány: 1936</a:t>
            </a:r>
          </a:p>
          <a:p>
            <a:r>
              <a:rPr lang="hu-HU" baseline="0" dirty="0" smtClean="0"/>
              <a:t>Német alaptörvény 1949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3</a:t>
            </a:fld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Szuverenitás: kit illet a főhatalom? Az állam területe és népe felett.</a:t>
            </a:r>
          </a:p>
          <a:p>
            <a:endParaRPr lang="hu-HU" dirty="0" smtClean="0"/>
          </a:p>
          <a:p>
            <a:r>
              <a:rPr lang="hu-HU" dirty="0" smtClean="0"/>
              <a:t>Uralkodó </a:t>
            </a:r>
            <a:r>
              <a:rPr lang="hu-HU" dirty="0" smtClean="0"/>
              <a:t>(isten): ő a hatalom forrása, azt csinál</a:t>
            </a:r>
            <a:r>
              <a:rPr lang="hu-HU" baseline="0" dirty="0" smtClean="0"/>
              <a:t> amit akar</a:t>
            </a:r>
            <a:endParaRPr lang="hu-HU" dirty="0" smtClean="0"/>
          </a:p>
          <a:p>
            <a:r>
              <a:rPr lang="hu-HU" dirty="0" err="1" smtClean="0"/>
              <a:t>Szentkoronatan</a:t>
            </a:r>
            <a:r>
              <a:rPr lang="hu-HU" dirty="0" smtClean="0"/>
              <a:t>: minden hatalom és jog forrása a Szent Korona; az uralkodó csak a Szent Korona nevében cselekszik</a:t>
            </a:r>
          </a:p>
          <a:p>
            <a:r>
              <a:rPr lang="hu-HU" dirty="0" smtClean="0"/>
              <a:t>Nép: minden hatalom</a:t>
            </a:r>
            <a:r>
              <a:rPr lang="hu-HU" baseline="0" dirty="0" smtClean="0"/>
              <a:t> forrása a nép</a:t>
            </a:r>
          </a:p>
          <a:p>
            <a:endParaRPr lang="hu-HU" baseline="0" dirty="0" smtClean="0"/>
          </a:p>
          <a:p>
            <a:r>
              <a:rPr lang="hu-HU" baseline="0" dirty="0" smtClean="0"/>
              <a:t>Abraham Lincoln amerikai elnök beszédéből hadd idézzek</a:t>
            </a:r>
          </a:p>
          <a:p>
            <a:r>
              <a:rPr lang="hu-HU" dirty="0" smtClean="0"/>
              <a:t>Rajtunk a sor, hogy magunkat az előttünk álló nagy feladatnak szenteljük; hogy e hősök példájából további buzgóságot merítsünk annak az ügynek a szolgálatában, amelyben ők ráléptek az odaadás utolsó lépcsőjére; hogy szilárdan föltegyük, hogy ezek a holtak nem hiába haltak légyen meg; hogy ez a nemzet, Isten uralma alatt, újjászülessék a szabadságban; és hogy az a kormányzat, amely a népé, a nép által és a népért van, ne tűnjék el a föld színéről.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4</a:t>
            </a:fld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Lord </a:t>
            </a:r>
            <a:r>
              <a:rPr lang="hu-HU" dirty="0" err="1" smtClean="0"/>
              <a:t>Acton</a:t>
            </a:r>
            <a:r>
              <a:rPr lang="hu-HU" dirty="0" smtClean="0"/>
              <a:t> angol politikus a 19. századból: Minden</a:t>
            </a:r>
            <a:r>
              <a:rPr lang="hu-HU" baseline="0" dirty="0" smtClean="0"/>
              <a:t> hatalom megront, a korlátlan hatalom pedig korlátlanul ront meg.</a:t>
            </a:r>
          </a:p>
          <a:p>
            <a:r>
              <a:rPr lang="hu-HU" baseline="0" dirty="0" smtClean="0"/>
              <a:t>Hatalmi ágak elválasztása: törvényhozás, végrehajtás, igazságszolgáltatás</a:t>
            </a:r>
          </a:p>
          <a:p>
            <a:endParaRPr lang="hu-HU" dirty="0" smtClean="0"/>
          </a:p>
          <a:p>
            <a:r>
              <a:rPr lang="hu-HU" dirty="0" smtClean="0"/>
              <a:t>Fékek és egyensúlyok rendszere: egyrészt együttműködésük kell a működéshez</a:t>
            </a:r>
            <a:br>
              <a:rPr lang="hu-HU" dirty="0" smtClean="0"/>
            </a:br>
            <a:r>
              <a:rPr lang="hu-HU" dirty="0" smtClean="0"/>
              <a:t>másrészt olyan kontroll</a:t>
            </a:r>
            <a:r>
              <a:rPr lang="hu-HU" baseline="0" dirty="0" smtClean="0"/>
              <a:t> mechanizmusok </a:t>
            </a:r>
            <a:r>
              <a:rPr lang="hu-HU" dirty="0" smtClean="0"/>
              <a:t>amik lassítják, megfontoltabbá</a:t>
            </a:r>
            <a:r>
              <a:rPr lang="hu-HU" baseline="0" dirty="0" smtClean="0"/>
              <a:t> teszik az államot, ami a hibákat korrigálni tudja</a:t>
            </a:r>
          </a:p>
          <a:p>
            <a:endParaRPr lang="hu-HU" baseline="0" dirty="0" smtClean="0"/>
          </a:p>
          <a:p>
            <a:r>
              <a:rPr lang="hu-HU" baseline="0" dirty="0" smtClean="0"/>
              <a:t>Mindent szabad, ami nem tilos: ember azt teheti meg, amit az alkotmány és az alapján a jog nem tilt, az állam meg semmit nem tehet meg, amit az alkotmány és az alapján a jog nem enged meg neki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5</a:t>
            </a:fld>
            <a:endParaRPr 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7</a:t>
            </a:fld>
            <a:endParaRPr lang="hu-H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Büszkék</a:t>
            </a:r>
            <a:r>
              <a:rPr lang="hu-HU" baseline="0" dirty="0" smtClean="0"/>
              <a:t> a hosszú tradícióra</a:t>
            </a:r>
          </a:p>
          <a:p>
            <a:r>
              <a:rPr lang="hu-HU" baseline="0" dirty="0" smtClean="0"/>
              <a:t>Forradalom / társadalmi-politikai konszenzus a konszolidációra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8</a:t>
            </a:fld>
            <a:endParaRPr lang="hu-H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Biztosítania kell </a:t>
            </a:r>
            <a:r>
              <a:rPr lang="hu-HU" baseline="0" dirty="0" smtClean="0"/>
              <a:t>az államhatalom korlátozását, a jogvédelmet</a:t>
            </a:r>
          </a:p>
          <a:p>
            <a:r>
              <a:rPr lang="hu-HU" baseline="0" dirty="0" smtClean="0"/>
              <a:t>Nem kell biztosítania a hatékony kormányzást és jó politikusokat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86E1C-95AF-484B-8253-98B01E6D83F0}" type="slidenum">
              <a:rPr lang="hu-HU" smtClean="0"/>
              <a:pPr/>
              <a:t>9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gyenes összekötő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Cím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16" name="Dátum hely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2" name="Élőláb hely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5" name="Dia számának hely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ím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7" name="Tartalom helye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5" name="Dátum hely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gyenes összekötő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zöveg hely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9" name="Dátum hely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11" name="Élőláb hely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Cím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ím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4" name="Tartalom helye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1" name="Dátum hely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1" name="Dia számának hely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ím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25" name="Szöveg hely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8" name="Tartalom helye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1" name="Egyenes összekötő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ím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21" name="Élőláb hely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24" name="Élőláb hely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gyenes összekötő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6" name="Szöveg hely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4" name="Tartalom helye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5" name="Dátum hely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29" name="Élőláb hely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ép hely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1" name="Dia számának hely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7" name="Cím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6" name="Szöveg hely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gyenes összekötő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zöveg hely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1" name="Dátum hely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561EFD-7AB9-4A8E-8346-9EF50B5744AC}" type="datetimeFigureOut">
              <a:rPr lang="hu-HU" smtClean="0"/>
              <a:pPr/>
              <a:t>2011/3/7</a:t>
            </a:fld>
            <a:endParaRPr lang="hu-HU"/>
          </a:p>
        </p:txBody>
      </p:sp>
      <p:sp>
        <p:nvSpPr>
          <p:cNvPr id="28" name="Élőláb hely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EA678E5-E2AD-4824-9881-023A13E0925C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Cím hely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Egyenes összekötő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gyenes összekötő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hu-HU" sz="4800" dirty="0" smtClean="0"/>
              <a:t>Újraalkotott Alkotmány</a:t>
            </a:r>
            <a:endParaRPr lang="hu-HU" sz="4800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Újraalkotott alkotmány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endParaRPr lang="hu-HU" dirty="0" smtClean="0"/>
          </a:p>
          <a:p>
            <a:r>
              <a:rPr lang="hu-HU" dirty="0" smtClean="0"/>
              <a:t>Változatlan alapértékek</a:t>
            </a:r>
          </a:p>
          <a:p>
            <a:r>
              <a:rPr lang="hu-HU" dirty="0" smtClean="0"/>
              <a:t>Lényegében változatlan  államszerkezet</a:t>
            </a:r>
          </a:p>
          <a:p>
            <a:endParaRPr lang="hu-HU" dirty="0" smtClean="0"/>
          </a:p>
          <a:p>
            <a:r>
              <a:rPr lang="hu-HU" dirty="0" smtClean="0"/>
              <a:t>Társadalmi legitimációs igény</a:t>
            </a:r>
          </a:p>
          <a:p>
            <a:r>
              <a:rPr lang="hu-HU" dirty="0" smtClean="0"/>
              <a:t>Politikai igény</a:t>
            </a:r>
          </a:p>
          <a:p>
            <a:endParaRPr lang="hu-HU" dirty="0" smtClean="0"/>
          </a:p>
          <a:p>
            <a:r>
              <a:rPr lang="hu-HU" dirty="0" smtClean="0"/>
              <a:t>Szövegezési aprómunka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Szövegezési aprómunka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r>
              <a:rPr lang="hu-HU" dirty="0" smtClean="0"/>
              <a:t>Az Alkotmány 12 oldal</a:t>
            </a:r>
          </a:p>
          <a:p>
            <a:endParaRPr lang="hu-HU" dirty="0" smtClean="0"/>
          </a:p>
          <a:p>
            <a:r>
              <a:rPr lang="hu-HU" dirty="0" smtClean="0"/>
              <a:t>2011. február 18-áig </a:t>
            </a:r>
            <a:br>
              <a:rPr lang="hu-HU" dirty="0" smtClean="0"/>
            </a:br>
            <a:r>
              <a:rPr lang="hu-HU" dirty="0" smtClean="0"/>
              <a:t>6359 alkotmánybírósági határozat</a:t>
            </a:r>
            <a:br>
              <a:rPr lang="hu-HU" dirty="0" smtClean="0"/>
            </a:br>
            <a:r>
              <a:rPr lang="hu-HU" dirty="0" smtClean="0"/>
              <a:t>1672 </a:t>
            </a:r>
            <a:r>
              <a:rPr lang="hu-HU" dirty="0" smtClean="0"/>
              <a:t>közlönyös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Szövegezési aprómunka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r>
              <a:rPr lang="hu-HU" dirty="0" smtClean="0"/>
              <a:t>Az Országgyűlés kimondhatja feloszlását megbízatásának lejárta előtt is.</a:t>
            </a:r>
          </a:p>
          <a:p>
            <a:endParaRPr lang="hu-HU" dirty="0" smtClean="0"/>
          </a:p>
          <a:p>
            <a:r>
              <a:rPr lang="hu-HU" dirty="0" smtClean="0"/>
              <a:t>Az Országgyűlés kimondhatja feloszlását.</a:t>
            </a:r>
          </a:p>
          <a:p>
            <a:endParaRPr lang="hu-HU" dirty="0" smtClean="0"/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Szövegezési aprómunka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r>
              <a:rPr lang="hu-HU" dirty="0" smtClean="0"/>
              <a:t>A Magyar Köztársaság elismeri és védi a sajtó szabadságát és sokszínűségét. </a:t>
            </a:r>
          </a:p>
          <a:p>
            <a:endParaRPr lang="hu-HU" dirty="0" smtClean="0"/>
          </a:p>
          <a:p>
            <a:r>
              <a:rPr lang="hu-HU" dirty="0" smtClean="0"/>
              <a:t>A Magyar Köztársaság jogrendje elismeri és védi a sajtó szabadságát, valamint biztosítja sokszínűségét.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Szövegezési aprómunka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 smtClean="0"/>
              <a:t>A Magyar Köztársaság felelősséget érez a határain kívül élő magyarok sorsáért, és előmozdítja a Magyarországgal való kapcsolatuk ápolását.</a:t>
            </a:r>
          </a:p>
          <a:p>
            <a:r>
              <a:rPr lang="hu-HU" dirty="0" smtClean="0"/>
              <a:t>A Magyar Köztársaság felelősséget visel a határon túli magyarok sorsáért, ennek keretében elősegíti közösségeik fennmaradását és fejlődését, támogatja önazonosságuk megőrzésére irányuló törekvéseiket, előmozdítja egymással és Magyarországgal való kapcsolattartásukat.</a:t>
            </a:r>
          </a:p>
          <a:p>
            <a:endParaRPr lang="hu-HU" dirty="0" smtClean="0"/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(NEM CSAK) Szövegezési aprómunka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Az </a:t>
            </a:r>
            <a:r>
              <a:rPr lang="hu-HU" dirty="0" smtClean="0"/>
              <a:t>alkotmánybírák nem választhatóak, illetve nem nevezhetőek ki újra.</a:t>
            </a:r>
          </a:p>
          <a:p>
            <a:endParaRPr lang="hu-HU" dirty="0" smtClean="0"/>
          </a:p>
          <a:p>
            <a:r>
              <a:rPr lang="hu-HU" dirty="0" smtClean="0"/>
              <a:t>A helyi önkormányzat működési célra hitelt vagy más kölcsönt nem vehet fel.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alkotmány egy tervezete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hu-HU" dirty="0" smtClean="0"/>
          </a:p>
          <a:p>
            <a:pPr algn="ctr"/>
            <a:endParaRPr lang="hu-HU" dirty="0" smtClean="0"/>
          </a:p>
          <a:p>
            <a:pPr algn="ctr">
              <a:buNone/>
            </a:pPr>
            <a:r>
              <a:rPr lang="hu-HU" sz="48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http://igyirnankmi.blog.hu</a:t>
            </a:r>
            <a:endParaRPr lang="hu-HU" sz="48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899592" y="5589240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2400" dirty="0" smtClean="0">
                <a:latin typeface="+mj-lt"/>
                <a:cs typeface="Tahoma" pitchFamily="34" charset="0"/>
              </a:rPr>
              <a:t>Köszönöm a figyelmet! </a:t>
            </a:r>
            <a:br>
              <a:rPr lang="hu-HU" sz="2400" dirty="0" smtClean="0">
                <a:latin typeface="+mj-lt"/>
                <a:cs typeface="Tahoma" pitchFamily="34" charset="0"/>
              </a:rPr>
            </a:br>
            <a:r>
              <a:rPr lang="hu-HU" sz="2400" dirty="0" smtClean="0">
                <a:latin typeface="+mj-lt"/>
                <a:cs typeface="Tahoma" pitchFamily="34" charset="0"/>
              </a:rPr>
              <a:t>Gáli Csaba, </a:t>
            </a:r>
            <a:r>
              <a:rPr lang="hu-HU" sz="2400" dirty="0" smtClean="0">
                <a:latin typeface="+mj-lt"/>
                <a:cs typeface="Tahoma" pitchFamily="34" charset="0"/>
              </a:rPr>
              <a:t>2011. március 8.</a:t>
            </a:r>
            <a:endParaRPr lang="hu-HU" sz="2400" dirty="0"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duotone>
              <a:schemeClr val="bg2">
                <a:shade val="30000"/>
                <a:satMod val="455000"/>
              </a:schemeClr>
              <a:schemeClr val="bg2">
                <a:tint val="95000"/>
                <a:satMod val="12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ép 13" descr="anarhytranspare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1700808"/>
            <a:ext cx="4331842" cy="418934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32656"/>
            <a:ext cx="7632848" cy="6066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Milyen Alkotmányok vannak?</a:t>
            </a:r>
            <a:endParaRPr lang="hu-H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4381500" cy="262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988840"/>
            <a:ext cx="4252810" cy="3096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564904"/>
            <a:ext cx="2443680" cy="37785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573016"/>
            <a:ext cx="3912435" cy="2934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Mi van egy modern alkotmányban?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r>
              <a:rPr lang="hu-HU" dirty="0" smtClean="0"/>
              <a:t>A szuverenitás megalapozása</a:t>
            </a:r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4386064" cy="29660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01008"/>
            <a:ext cx="4354234" cy="29645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924944"/>
            <a:ext cx="3744416" cy="35946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Mi van egy modern alkotmányban?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Korlátozott államhatalom</a:t>
            </a:r>
          </a:p>
          <a:p>
            <a:pPr lvl="1"/>
            <a:endParaRPr lang="hu-HU" dirty="0" smtClean="0"/>
          </a:p>
          <a:p>
            <a:pPr lvl="1"/>
            <a:r>
              <a:rPr lang="hu-HU" dirty="0" smtClean="0"/>
              <a:t>Hatalmi ágak elválasztása / fékek és egyensúlyok</a:t>
            </a:r>
          </a:p>
          <a:p>
            <a:pPr lvl="1"/>
            <a:endParaRPr lang="hu-HU" dirty="0" smtClean="0"/>
          </a:p>
          <a:p>
            <a:pPr lvl="1"/>
            <a:r>
              <a:rPr lang="hu-HU" dirty="0" smtClean="0"/>
              <a:t>Államszervezet meghatározása</a:t>
            </a:r>
          </a:p>
          <a:p>
            <a:pPr lvl="1"/>
            <a:endParaRPr lang="hu-HU" dirty="0" smtClean="0"/>
          </a:p>
          <a:p>
            <a:pPr lvl="1"/>
            <a:r>
              <a:rPr lang="hu-HU" dirty="0" smtClean="0"/>
              <a:t>Mindent szabad, amit nem </a:t>
            </a:r>
            <a:r>
              <a:rPr lang="hu-HU" dirty="0" smtClean="0"/>
              <a:t>tilos,</a:t>
            </a:r>
            <a:br>
              <a:rPr lang="hu-HU" dirty="0" smtClean="0"/>
            </a:br>
            <a:r>
              <a:rPr lang="hu-HU" dirty="0" smtClean="0"/>
              <a:t>mindent tilos, amit nem szabad</a:t>
            </a:r>
            <a:endParaRPr lang="hu-HU" dirty="0" smtClean="0"/>
          </a:p>
          <a:p>
            <a:pPr lvl="1"/>
            <a:endParaRPr lang="hu-HU" dirty="0" smtClean="0"/>
          </a:p>
          <a:p>
            <a:pPr lvl="1"/>
            <a:endParaRPr lang="hu-HU" dirty="0" smtClean="0"/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56992"/>
            <a:ext cx="4427984" cy="32453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Mi van egy modern alkotmányban?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Alapvető jogok</a:t>
            </a:r>
          </a:p>
          <a:p>
            <a:pPr lvl="1"/>
            <a:r>
              <a:rPr lang="hu-HU" dirty="0" smtClean="0"/>
              <a:t>szabadságjogok</a:t>
            </a:r>
          </a:p>
          <a:p>
            <a:pPr lvl="1"/>
            <a:r>
              <a:rPr lang="hu-HU" dirty="0" smtClean="0"/>
              <a:t>állampolgári részvételi jogok</a:t>
            </a:r>
          </a:p>
          <a:p>
            <a:pPr lvl="1"/>
            <a:r>
              <a:rPr lang="hu-HU" dirty="0" smtClean="0"/>
              <a:t>gazdasági, szociális, kulturális jogok</a:t>
            </a:r>
          </a:p>
          <a:p>
            <a:pPr lvl="1"/>
            <a:r>
              <a:rPr lang="hu-HU" dirty="0" smtClean="0"/>
              <a:t>harmadik generációs jogok</a:t>
            </a:r>
          </a:p>
          <a:p>
            <a:endParaRPr lang="hu-HU" dirty="0" smtClean="0"/>
          </a:p>
          <a:p>
            <a:r>
              <a:rPr lang="hu-HU" dirty="0" smtClean="0"/>
              <a:t>korlátozhatóak</a:t>
            </a:r>
          </a:p>
          <a:p>
            <a:endParaRPr lang="hu-H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501008"/>
            <a:ext cx="4002021" cy="30015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4076295" cy="2666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149080"/>
            <a:ext cx="4032448" cy="2408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Mi van egy modern alkotmányban?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Alkotmányvédelem</a:t>
            </a:r>
          </a:p>
          <a:p>
            <a:endParaRPr lang="hu-HU" dirty="0" smtClean="0"/>
          </a:p>
          <a:p>
            <a:pPr lvl="1"/>
            <a:r>
              <a:rPr lang="hu-HU" dirty="0" smtClean="0"/>
              <a:t>Alkotmánybíróság</a:t>
            </a:r>
          </a:p>
          <a:p>
            <a:endParaRPr lang="hu-HU" dirty="0" smtClean="0"/>
          </a:p>
          <a:p>
            <a:pPr lvl="1"/>
            <a:r>
              <a:rPr lang="hu-HU" dirty="0" smtClean="0"/>
              <a:t>igazságszolgáltatás</a:t>
            </a:r>
          </a:p>
          <a:p>
            <a:endParaRPr lang="hu-HU" dirty="0" smtClean="0"/>
          </a:p>
          <a:p>
            <a:endParaRPr lang="hu-HU" dirty="0" smtClean="0"/>
          </a:p>
          <a:p>
            <a:pPr lvl="1"/>
            <a:r>
              <a:rPr lang="hu-HU" dirty="0" smtClean="0"/>
              <a:t>módosítási korlátozások</a:t>
            </a:r>
          </a:p>
          <a:p>
            <a:endParaRPr lang="hu-HU" dirty="0" smtClean="0"/>
          </a:p>
          <a:p>
            <a:endParaRPr lang="hu-HU" dirty="0" smtClean="0"/>
          </a:p>
          <a:p>
            <a:pPr lvl="1"/>
            <a:endParaRPr lang="hu-HU" dirty="0" smtClean="0"/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4227993" cy="3456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Hogyan születik egy alkotmány?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132856"/>
            <a:ext cx="5454048" cy="39883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Kis magyar alkotmánytörténet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</p:spPr>
        <p:txBody>
          <a:bodyPr>
            <a:normAutofit lnSpcReduction="10000"/>
          </a:bodyPr>
          <a:lstStyle/>
          <a:p>
            <a:r>
              <a:rPr lang="hu-HU" dirty="0" smtClean="0"/>
              <a:t>1949 előtt</a:t>
            </a:r>
          </a:p>
          <a:p>
            <a:endParaRPr lang="hu-HU" dirty="0" smtClean="0"/>
          </a:p>
          <a:p>
            <a:r>
              <a:rPr lang="hu-HU" dirty="0" smtClean="0"/>
              <a:t>1949 – 1989</a:t>
            </a:r>
          </a:p>
          <a:p>
            <a:endParaRPr lang="hu-HU" dirty="0" smtClean="0"/>
          </a:p>
          <a:p>
            <a:r>
              <a:rPr lang="hu-HU" dirty="0" smtClean="0"/>
              <a:t>1989 – 1990</a:t>
            </a:r>
          </a:p>
          <a:p>
            <a:endParaRPr lang="hu-HU" dirty="0" smtClean="0"/>
          </a:p>
          <a:p>
            <a:r>
              <a:rPr lang="hu-HU" dirty="0" smtClean="0"/>
              <a:t>1990 </a:t>
            </a:r>
            <a:r>
              <a:rPr lang="hu-HU" dirty="0" smtClean="0"/>
              <a:t>– 2010</a:t>
            </a:r>
          </a:p>
          <a:p>
            <a:endParaRPr lang="hu-HU" dirty="0" smtClean="0"/>
          </a:p>
          <a:p>
            <a:r>
              <a:rPr lang="hu-HU" dirty="0" smtClean="0"/>
              <a:t>2010</a:t>
            </a:r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úra">
  <a:themeElements>
    <a:clrScheme name="Túr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ú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ú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668</TotalTime>
  <Words>545</Words>
  <Application>Microsoft Office PowerPoint</Application>
  <PresentationFormat>Diavetítés a képernyőre (4:3 oldalarány)</PresentationFormat>
  <Paragraphs>126</Paragraphs>
  <Slides>16</Slides>
  <Notes>16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17" baseType="lpstr">
      <vt:lpstr>Túra</vt:lpstr>
      <vt:lpstr>Újraalkotott Alkotmány</vt:lpstr>
      <vt:lpstr>2. dia</vt:lpstr>
      <vt:lpstr>Milyen Alkotmányok vannak?</vt:lpstr>
      <vt:lpstr>Mi van egy modern alkotmányban?</vt:lpstr>
      <vt:lpstr>Mi van egy modern alkotmányban?</vt:lpstr>
      <vt:lpstr>Mi van egy modern alkotmányban?</vt:lpstr>
      <vt:lpstr>Mi van egy modern alkotmányban?</vt:lpstr>
      <vt:lpstr>Hogyan születik egy alkotmány?</vt:lpstr>
      <vt:lpstr>Kis magyar alkotmánytörténet</vt:lpstr>
      <vt:lpstr>Újraalkotott alkotmány</vt:lpstr>
      <vt:lpstr>Szövegezési aprómunka</vt:lpstr>
      <vt:lpstr>Szövegezési aprómunka</vt:lpstr>
      <vt:lpstr>Szövegezési aprómunka</vt:lpstr>
      <vt:lpstr>Szövegezési aprómunka</vt:lpstr>
      <vt:lpstr>(NEM CSAK) Szövegezési aprómunka </vt:lpstr>
      <vt:lpstr>Az alkotmány egy tervezete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Újraalkotott Alkotmány</dc:title>
  <dc:creator>Gáli Csaba</dc:creator>
  <cp:lastModifiedBy>Gáli Csaba</cp:lastModifiedBy>
  <cp:revision>64</cp:revision>
  <dcterms:created xsi:type="dcterms:W3CDTF">2011-03-01T11:56:44Z</dcterms:created>
  <dcterms:modified xsi:type="dcterms:W3CDTF">2011-03-07T21:32:19Z</dcterms:modified>
</cp:coreProperties>
</file>